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9"/>
  </p:notesMasterIdLst>
  <p:handoutMasterIdLst>
    <p:handoutMasterId r:id="rId40"/>
  </p:handoutMasterIdLst>
  <p:sldIdLst>
    <p:sldId id="256" r:id="rId2"/>
    <p:sldId id="590" r:id="rId3"/>
    <p:sldId id="595" r:id="rId4"/>
    <p:sldId id="591" r:id="rId5"/>
    <p:sldId id="592" r:id="rId6"/>
    <p:sldId id="598" r:id="rId7"/>
    <p:sldId id="593" r:id="rId8"/>
    <p:sldId id="594" r:id="rId9"/>
    <p:sldId id="597" r:id="rId10"/>
    <p:sldId id="602" r:id="rId11"/>
    <p:sldId id="606" r:id="rId12"/>
    <p:sldId id="607" r:id="rId13"/>
    <p:sldId id="601" r:id="rId14"/>
    <p:sldId id="603" r:id="rId15"/>
    <p:sldId id="604" r:id="rId16"/>
    <p:sldId id="599" r:id="rId17"/>
    <p:sldId id="600" r:id="rId18"/>
    <p:sldId id="610" r:id="rId19"/>
    <p:sldId id="611" r:id="rId20"/>
    <p:sldId id="614" r:id="rId21"/>
    <p:sldId id="615" r:id="rId22"/>
    <p:sldId id="616" r:id="rId23"/>
    <p:sldId id="613" r:id="rId24"/>
    <p:sldId id="609" r:id="rId25"/>
    <p:sldId id="573" r:id="rId26"/>
    <p:sldId id="579" r:id="rId27"/>
    <p:sldId id="581" r:id="rId28"/>
    <p:sldId id="582" r:id="rId29"/>
    <p:sldId id="580" r:id="rId30"/>
    <p:sldId id="583" r:id="rId31"/>
    <p:sldId id="584" r:id="rId32"/>
    <p:sldId id="585" r:id="rId33"/>
    <p:sldId id="588" r:id="rId34"/>
    <p:sldId id="589" r:id="rId35"/>
    <p:sldId id="596" r:id="rId36"/>
    <p:sldId id="617" r:id="rId37"/>
    <p:sldId id="587" r:id="rId38"/>
  </p:sldIdLst>
  <p:sldSz cx="9144000" cy="5143500" type="screen16x9"/>
  <p:notesSz cx="6858000" cy="9144000"/>
  <p:embeddedFontLst>
    <p:embeddedFont>
      <p:font typeface="Dosis" panose="020B0604020202020204" charset="0"/>
      <p:regular r:id="rId41"/>
      <p:bold r:id="rId42"/>
    </p:embeddedFont>
    <p:embeddedFont>
      <p:font typeface="Brush Script MT" panose="03060802040406070304" pitchFamily="66" charset="0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Sniglet" panose="020B0604020202020204" charset="0"/>
      <p:regular r:id="rId48"/>
    </p:embeddedFont>
    <p:embeddedFont>
      <p:font typeface="Bahnschrift Light Condensed" panose="020B0502040204020203" pitchFamily="34" charset="0"/>
      <p:regular r:id="rId49"/>
    </p:embeddedFont>
    <p:embeddedFont>
      <p:font typeface="Britannic Bold" panose="020B0903060703020204" pitchFamily="34" charset="0"/>
      <p:regular r:id="rId50"/>
    </p:embeddedFont>
    <p:embeddedFont>
      <p:font typeface="Adobe Devanagari" panose="02040503050201020203" pitchFamily="18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42" autoAdjust="0"/>
  </p:normalViewPr>
  <p:slideViewPr>
    <p:cSldViewPr snapToGrid="0">
      <p:cViewPr>
        <p:scale>
          <a:sx n="100" d="100"/>
          <a:sy n="100" d="100"/>
        </p:scale>
        <p:origin x="19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asco.org/security/pwdump_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amsclass.info/123/proj10/ca_setup-4-9-56.7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securitysite.com/encryption/lmhash?sortby=hashm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Cracking Windows </a:t>
            </a:r>
            <a:r>
              <a:rPr lang="en-US" dirty="0" smtClean="0"/>
              <a:t>Passwords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extract </a:t>
            </a:r>
            <a:r>
              <a:rPr lang="en-US" dirty="0" smtClean="0"/>
              <a:t>NTLM </a:t>
            </a:r>
            <a:r>
              <a:rPr lang="en-US" dirty="0" err="1" smtClean="0"/>
              <a:t>hashcode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451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3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of NTLM hashes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451195" cy="3610800"/>
          </a:xfrm>
        </p:spPr>
        <p:txBody>
          <a:bodyPr/>
          <a:lstStyle/>
          <a:p>
            <a:r>
              <a:rPr lang="en-US" dirty="0" smtClean="0"/>
              <a:t>Stored </a:t>
            </a:r>
            <a:r>
              <a:rPr lang="en-US" dirty="0"/>
              <a:t>in the Windows SAM file. </a:t>
            </a:r>
            <a:endParaRPr lang="en-US" dirty="0" smtClean="0"/>
          </a:p>
          <a:p>
            <a:r>
              <a:rPr lang="en-US" dirty="0" smtClean="0">
                <a:latin typeface="Britannic Bold" panose="020B0903060703020204" pitchFamily="34" charset="0"/>
              </a:rPr>
              <a:t>C</a:t>
            </a:r>
            <a:r>
              <a:rPr lang="en-US" dirty="0">
                <a:latin typeface="Britannic Bold" panose="020B0903060703020204" pitchFamily="34" charset="0"/>
              </a:rPr>
              <a:t>:\Windows\System32\config </a:t>
            </a:r>
            <a:endParaRPr lang="en-US" dirty="0" smtClean="0">
              <a:latin typeface="Britannic Bold" panose="020B0903060703020204" pitchFamily="34" charset="0"/>
            </a:endParaRPr>
          </a:p>
          <a:p>
            <a:pPr lvl="1"/>
            <a:r>
              <a:rPr lang="en-US" dirty="0" smtClean="0"/>
              <a:t>is </a:t>
            </a:r>
            <a:r>
              <a:rPr lang="en-US" dirty="0"/>
              <a:t>not accessible while the operating system is booted up.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registry at </a:t>
            </a:r>
            <a:r>
              <a:rPr lang="en-US" dirty="0" smtClean="0">
                <a:latin typeface="Britannic Bold" panose="020B0903060703020204" pitchFamily="34" charset="0"/>
              </a:rPr>
              <a:t>HKEY_LOCAL_MACHINE\SAM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accessible while the operating system is booted.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87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Password Dumper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02509"/>
            <a:ext cx="5128260" cy="4790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581" y="2646462"/>
            <a:ext cx="36070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http://www.tarasco.org/security/pwdump_7/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9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pwdump7/zip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51493"/>
            <a:ext cx="694469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Command Prompt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52" y="479717"/>
            <a:ext cx="3153946" cy="4008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440" y="16992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With administrator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0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dump command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767879"/>
            <a:ext cx="5741169" cy="3010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04" y="446662"/>
            <a:ext cx="4772691" cy="8668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23560" y="1429518"/>
            <a:ext cx="403860" cy="33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7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NTML hashes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34452"/>
            <a:ext cx="6848475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969" y="3133755"/>
            <a:ext cx="8519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Administrator:500:NO PASSWORD*********************:FC525C9683E8FE067095BA2DDC971889:::</a:t>
            </a:r>
          </a:p>
          <a:p>
            <a:r>
              <a:rPr lang="en-US" dirty="0"/>
              <a:t>Guest:501:NO PASSWORD*********************:NO PASSWORD*********************:::</a:t>
            </a:r>
          </a:p>
          <a:p>
            <a:r>
              <a:rPr lang="en-US" dirty="0"/>
              <a:t>IEUser:1000:NO PASSWORD*********************:FC525C9683E8FE067095BA2DDC971889:::</a:t>
            </a:r>
          </a:p>
          <a:p>
            <a:r>
              <a:rPr lang="en-US" dirty="0"/>
              <a:t>sshd:1001:NO PASSWORD*********************:NO PASSWORD*********************:::</a:t>
            </a:r>
          </a:p>
          <a:p>
            <a:r>
              <a:rPr lang="en-US" dirty="0"/>
              <a:t>sshd_server:1002:NO PASSWORD*********************:8D0A16CFC061C3359DB455D00EC27035:::</a:t>
            </a:r>
          </a:p>
          <a:p>
            <a:r>
              <a:rPr lang="en-US" dirty="0"/>
              <a:t>frank:1003:NO PASSWORD*********************:36AA83BDCAB3C9FDAF321CA42A31C3FC:::</a:t>
            </a:r>
          </a:p>
        </p:txBody>
      </p:sp>
    </p:spTree>
    <p:extLst>
      <p:ext uri="{BB962C8B-B14F-4D97-AF65-F5344CB8AC3E}">
        <p14:creationId xmlns:p14="http://schemas.microsoft.com/office/powerpoint/2010/main" val="219134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John Ripper/</a:t>
            </a:r>
            <a:r>
              <a:rPr lang="en-US" dirty="0" err="1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94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use Kali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84650"/>
            <a:ext cx="33528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070475"/>
            <a:ext cx="6686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2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Windows Stores </a:t>
            </a:r>
            <a:r>
              <a:rPr lang="en-US" dirty="0" smtClean="0"/>
              <a:t>Passwords</a:t>
            </a:r>
          </a:p>
          <a:p>
            <a:r>
              <a:rPr lang="en-US" dirty="0" smtClean="0"/>
              <a:t>Rainbow table attack</a:t>
            </a:r>
          </a:p>
          <a:p>
            <a:r>
              <a:rPr lang="en-US" dirty="0"/>
              <a:t>Cracking Windows Passwords with </a:t>
            </a:r>
            <a:r>
              <a:rPr lang="en-US" smtClean="0"/>
              <a:t>John the </a:t>
            </a:r>
            <a:r>
              <a:rPr lang="en-US" dirty="0" smtClean="0"/>
              <a:t>Ripper/</a:t>
            </a:r>
            <a:r>
              <a:rPr lang="en-US" dirty="0" err="1" smtClean="0"/>
              <a:t>Hashcat</a:t>
            </a:r>
            <a:endParaRPr lang="en-US" dirty="0"/>
          </a:p>
          <a:p>
            <a:r>
              <a:rPr lang="en-US" dirty="0" smtClean="0"/>
              <a:t>Cracking </a:t>
            </a:r>
            <a:r>
              <a:rPr lang="en-US" dirty="0"/>
              <a:t>Windows Passwords with Cain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15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 with </a:t>
            </a:r>
            <a:r>
              <a:rPr lang="en-US" dirty="0" err="1" smtClean="0"/>
              <a:t>JohnRipple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489540"/>
            <a:ext cx="840222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with </a:t>
            </a:r>
            <a:r>
              <a:rPr lang="en-US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8445"/>
            <a:ext cx="803069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6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39" y="619808"/>
            <a:ext cx="656364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85" y="2938461"/>
            <a:ext cx="4533900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3" y="1738955"/>
            <a:ext cx="622069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6067" y="2529840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want to crack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Cain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68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Cain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in Windows </a:t>
            </a:r>
            <a:r>
              <a:rPr lang="en-US" dirty="0"/>
              <a:t>7, 8, and </a:t>
            </a:r>
            <a:r>
              <a:rPr lang="en-US" dirty="0" smtClean="0"/>
              <a:t>10</a:t>
            </a:r>
          </a:p>
          <a:p>
            <a:r>
              <a:rPr lang="en-US" dirty="0"/>
              <a:t>Cain </a:t>
            </a:r>
            <a:r>
              <a:rPr lang="en-US" dirty="0" smtClean="0"/>
              <a:t>will </a:t>
            </a:r>
            <a:r>
              <a:rPr lang="en-US" dirty="0"/>
              <a:t>be detected as malware by your virus scanner. </a:t>
            </a:r>
          </a:p>
        </p:txBody>
      </p:sp>
    </p:spTree>
    <p:extLst>
      <p:ext uri="{BB962C8B-B14F-4D97-AF65-F5344CB8AC3E}">
        <p14:creationId xmlns:p14="http://schemas.microsoft.com/office/powerpoint/2010/main" val="131912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Cain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2151563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Option 1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samsclass.info/123/proj10/ca_setup-4-9-56.7z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sam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Option 2</a:t>
            </a:r>
          </a:p>
          <a:p>
            <a:pPr lvl="1"/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7" y="3363912"/>
            <a:ext cx="23336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23183" y="66874"/>
            <a:ext cx="3039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don't have 7-Zip, get it here: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http://www.7-zip.org/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1" y="1240576"/>
            <a:ext cx="6419731" cy="33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installation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7042"/>
            <a:ext cx="3609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Windows Stores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86489"/>
            <a:ext cx="4295775" cy="3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Password </a:t>
            </a:r>
            <a:r>
              <a:rPr lang="en-US" dirty="0"/>
              <a:t>Hashes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5" y="1178858"/>
            <a:ext cx="3553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6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1"/>
            <a:ext cx="9144000" cy="4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49710"/>
            <a:ext cx="2011591" cy="179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2369734"/>
            <a:ext cx="7992590" cy="2353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361733" y="1957143"/>
            <a:ext cx="131568" cy="1815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2" y="1082425"/>
            <a:ext cx="5820587" cy="18290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Passwords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3528" y="2406439"/>
            <a:ext cx="1102846" cy="213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1" y="2664258"/>
            <a:ext cx="2701134" cy="19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3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29211"/>
            <a:ext cx="4685848" cy="34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5314"/>
            <a:ext cx="6547884" cy="37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credit: rainbow table attack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1043" y="1192834"/>
            <a:ext cx="8148569" cy="36108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brute-force all 1-7 character passwords (this can be done quickly).</a:t>
            </a:r>
          </a:p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crack passwords based on rules (variable time).</a:t>
            </a:r>
          </a:p>
          <a:p>
            <a:r>
              <a:rPr lang="en-US" dirty="0"/>
              <a:t>Use rainbow tables to break complex 8-character passwords (a few hours).</a:t>
            </a:r>
          </a:p>
          <a:p>
            <a:r>
              <a:rPr lang="en-US" dirty="0"/>
              <a:t>Use rainbow tables to break complex 9-character passwords (a few days).</a:t>
            </a:r>
          </a:p>
          <a:p>
            <a:r>
              <a:rPr lang="en-US" dirty="0"/>
              <a:t>https://www.rainbowcrackalack.com/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70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http://pentestmonkey.net/cheat-sheet/john-the-ripper-hash-formats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97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hash </a:t>
            </a:r>
            <a:r>
              <a:rPr lang="en-US" dirty="0"/>
              <a:t>user passwords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239337"/>
            <a:ext cx="7545175" cy="3610800"/>
          </a:xfrm>
        </p:spPr>
        <p:txBody>
          <a:bodyPr/>
          <a:lstStyle/>
          <a:p>
            <a:r>
              <a:rPr lang="en-US" dirty="0" smtClean="0"/>
              <a:t>Two methods of hashing of user passwords</a:t>
            </a:r>
          </a:p>
          <a:p>
            <a:pPr lvl="1"/>
            <a:r>
              <a:rPr lang="en-US" dirty="0" smtClean="0"/>
              <a:t>LAN </a:t>
            </a:r>
            <a:r>
              <a:rPr lang="en-US" dirty="0"/>
              <a:t>Manager (LM) </a:t>
            </a:r>
            <a:endParaRPr lang="en-US" dirty="0" smtClean="0"/>
          </a:p>
          <a:p>
            <a:pPr lvl="1"/>
            <a:r>
              <a:rPr lang="en-US" dirty="0" smtClean="0"/>
              <a:t>NT </a:t>
            </a:r>
            <a:r>
              <a:rPr lang="en-US" dirty="0"/>
              <a:t>LAN Manager (NTLM</a:t>
            </a:r>
            <a:r>
              <a:rPr lang="en-US" dirty="0" smtClean="0"/>
              <a:t>) </a:t>
            </a:r>
          </a:p>
          <a:p>
            <a:r>
              <a:rPr lang="en-US" dirty="0" smtClean="0"/>
              <a:t>A </a:t>
            </a:r>
            <a:r>
              <a:rPr lang="en-US" dirty="0"/>
              <a:t>hash is the result of a cryptographic function that takes an arbitrarily sized string of data, performs a mathematical encryption function on it, and returns a fixed-size string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LM hash</a:t>
            </a:r>
          </a:p>
          <a:p>
            <a:pPr lvl="1"/>
            <a:r>
              <a:rPr lang="en-US" dirty="0" smtClean="0"/>
              <a:t>NTLM 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152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vs NTLM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 Manager (LM) </a:t>
            </a:r>
            <a:endParaRPr lang="en-US" dirty="0" smtClean="0"/>
          </a:p>
          <a:p>
            <a:pPr lvl="1"/>
            <a:r>
              <a:rPr lang="en-US" dirty="0" smtClean="0"/>
              <a:t>Old method</a:t>
            </a:r>
          </a:p>
          <a:p>
            <a:pPr lvl="1"/>
            <a:r>
              <a:rPr lang="en-US" dirty="0" smtClean="0"/>
              <a:t>Data Encryption Standard (DES)</a:t>
            </a:r>
          </a:p>
          <a:p>
            <a:pPr lvl="1"/>
            <a:r>
              <a:rPr lang="en-US" dirty="0"/>
              <a:t>Windows 2000, XP, Vista, and 7</a:t>
            </a:r>
          </a:p>
          <a:p>
            <a:r>
              <a:rPr lang="en-US" dirty="0"/>
              <a:t>NT LAN Manager (NTLM)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successor of </a:t>
            </a:r>
            <a:r>
              <a:rPr lang="en-US" dirty="0" smtClean="0"/>
              <a:t>LM</a:t>
            </a:r>
          </a:p>
          <a:p>
            <a:pPr lvl="1"/>
            <a:r>
              <a:rPr lang="en-US" dirty="0"/>
              <a:t>MD4 hashing algorithm </a:t>
            </a:r>
            <a:endParaRPr lang="en-US" dirty="0" smtClean="0"/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with Windows NT </a:t>
            </a:r>
            <a:r>
              <a:rPr lang="en-US" dirty="0" smtClean="0"/>
              <a:t>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73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 vs NTLM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63135"/>
            <a:ext cx="2697816" cy="3459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554" y="1386840"/>
            <a:ext cx="3819995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by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47925" y="4068629"/>
            <a:ext cx="7824575" cy="952951"/>
          </a:xfrm>
        </p:spPr>
        <p:txBody>
          <a:bodyPr/>
          <a:lstStyle/>
          <a:p>
            <a:pPr marL="6350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asecuritysite.com/encryption/lmhash?sortby=hashme</a:t>
            </a:r>
            <a:endParaRPr lang="en-US" sz="1200" dirty="0" smtClean="0"/>
          </a:p>
          <a:p>
            <a:pPr marL="63500" indent="0">
              <a:buNone/>
            </a:pPr>
            <a:r>
              <a:rPr lang="en-US" sz="1200" dirty="0" smtClean="0"/>
              <a:t>B267DF22CB945E3EAAD3B435B51404EE</a:t>
            </a:r>
          </a:p>
          <a:p>
            <a:pPr marL="63500" indent="0">
              <a:buNone/>
            </a:pPr>
            <a:r>
              <a:rPr lang="en-US" sz="1200" dirty="0" smtClean="0"/>
              <a:t>36AA83BDCAB3C9FDAF321CA42A31C3FC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5"/>
            <a:ext cx="5418717" cy="29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NTLM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983564" cy="3610800"/>
          </a:xfrm>
        </p:spPr>
        <p:txBody>
          <a:bodyPr/>
          <a:lstStyle/>
          <a:p>
            <a:r>
              <a:rPr lang="en-US" dirty="0" smtClean="0"/>
              <a:t>Brute force attack</a:t>
            </a:r>
          </a:p>
          <a:p>
            <a:pPr lvl="1"/>
            <a:r>
              <a:rPr lang="en-US" dirty="0" smtClean="0"/>
              <a:t>not working with long password</a:t>
            </a:r>
          </a:p>
          <a:p>
            <a:r>
              <a:rPr lang="en-US" dirty="0" smtClean="0"/>
              <a:t>Dictionary attack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not </a:t>
            </a:r>
            <a:r>
              <a:rPr lang="en-US" dirty="0"/>
              <a:t>working with long </a:t>
            </a:r>
            <a:r>
              <a:rPr lang="en-US" dirty="0" smtClean="0"/>
              <a:t>password</a:t>
            </a:r>
            <a:endParaRPr lang="en-US" dirty="0"/>
          </a:p>
          <a:p>
            <a:r>
              <a:rPr lang="en-US" dirty="0" smtClean="0"/>
              <a:t>Problem of these attacks</a:t>
            </a:r>
          </a:p>
          <a:p>
            <a:pPr lvl="1"/>
            <a:r>
              <a:rPr lang="en-US" dirty="0" smtClean="0"/>
              <a:t>Need large space if password is long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Image result for rainbow tables at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68" y="159718"/>
            <a:ext cx="3387725" cy="265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02380" y="1082425"/>
            <a:ext cx="1432560" cy="62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04260" y="1615440"/>
            <a:ext cx="1524000" cy="92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tables </a:t>
            </a:r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577" y="1111937"/>
            <a:ext cx="2836343" cy="226372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precomputed table for reversing cryptographic hash functions, </a:t>
            </a:r>
            <a:endParaRPr lang="en-US" dirty="0" smtClean="0"/>
          </a:p>
          <a:p>
            <a:r>
              <a:rPr lang="en-US" smtClean="0"/>
              <a:t>Need </a:t>
            </a:r>
            <a:r>
              <a:rPr lang="en-US" smtClean="0"/>
              <a:t>more space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4101480" y="1549874"/>
            <a:ext cx="151638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24700" y="1562100"/>
            <a:ext cx="140970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10824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Plaintexts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6944" y="108242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Hashes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754166" y="1539234"/>
            <a:ext cx="3114917" cy="978771"/>
          </a:xfrm>
          <a:custGeom>
            <a:avLst/>
            <a:gdLst>
              <a:gd name="connsiteX0" fmla="*/ 244554 w 3114917"/>
              <a:gd name="connsiteY0" fmla="*/ 381006 h 978771"/>
              <a:gd name="connsiteX1" fmla="*/ 1456134 w 3114917"/>
              <a:gd name="connsiteY1" fmla="*/ 6 h 978771"/>
              <a:gd name="connsiteX2" fmla="*/ 2964894 w 3114917"/>
              <a:gd name="connsiteY2" fmla="*/ 388626 h 978771"/>
              <a:gd name="connsiteX3" fmla="*/ 625554 w 3114917"/>
              <a:gd name="connsiteY3" fmla="*/ 571506 h 978771"/>
              <a:gd name="connsiteX4" fmla="*/ 1463754 w 3114917"/>
              <a:gd name="connsiteY4" fmla="*/ 259086 h 978771"/>
              <a:gd name="connsiteX5" fmla="*/ 2964894 w 3114917"/>
              <a:gd name="connsiteY5" fmla="*/ 655326 h 978771"/>
              <a:gd name="connsiteX6" fmla="*/ 2759154 w 3114917"/>
              <a:gd name="connsiteY6" fmla="*/ 967746 h 978771"/>
              <a:gd name="connsiteX7" fmla="*/ 290274 w 3114917"/>
              <a:gd name="connsiteY7" fmla="*/ 906786 h 978771"/>
              <a:gd name="connsiteX8" fmla="*/ 145494 w 3114917"/>
              <a:gd name="connsiteY8" fmla="*/ 891546 h 97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4917" h="978771">
                <a:moveTo>
                  <a:pt x="244554" y="381006"/>
                </a:moveTo>
                <a:cubicBezTo>
                  <a:pt x="623649" y="189871"/>
                  <a:pt x="1002744" y="-1264"/>
                  <a:pt x="1456134" y="6"/>
                </a:cubicBezTo>
                <a:cubicBezTo>
                  <a:pt x="1909524" y="1276"/>
                  <a:pt x="3103324" y="293376"/>
                  <a:pt x="2964894" y="388626"/>
                </a:cubicBezTo>
                <a:cubicBezTo>
                  <a:pt x="2826464" y="483876"/>
                  <a:pt x="875744" y="593096"/>
                  <a:pt x="625554" y="571506"/>
                </a:cubicBezTo>
                <a:cubicBezTo>
                  <a:pt x="375364" y="549916"/>
                  <a:pt x="1073864" y="245116"/>
                  <a:pt x="1463754" y="259086"/>
                </a:cubicBezTo>
                <a:cubicBezTo>
                  <a:pt x="1853644" y="273056"/>
                  <a:pt x="2748994" y="537216"/>
                  <a:pt x="2964894" y="655326"/>
                </a:cubicBezTo>
                <a:cubicBezTo>
                  <a:pt x="3180794" y="773436"/>
                  <a:pt x="3204924" y="925836"/>
                  <a:pt x="2759154" y="967746"/>
                </a:cubicBezTo>
                <a:cubicBezTo>
                  <a:pt x="2313384" y="1009656"/>
                  <a:pt x="725884" y="919486"/>
                  <a:pt x="290274" y="906786"/>
                </a:cubicBezTo>
                <a:cubicBezTo>
                  <a:pt x="-145336" y="894086"/>
                  <a:pt x="79" y="892816"/>
                  <a:pt x="145494" y="89154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772400" y="2369820"/>
            <a:ext cx="139706" cy="129540"/>
          </a:xfrm>
          <a:custGeom>
            <a:avLst/>
            <a:gdLst>
              <a:gd name="connsiteX0" fmla="*/ 0 w 139706"/>
              <a:gd name="connsiteY0" fmla="*/ 0 h 129540"/>
              <a:gd name="connsiteX1" fmla="*/ 137160 w 139706"/>
              <a:gd name="connsiteY1" fmla="*/ 7620 h 129540"/>
              <a:gd name="connsiteX2" fmla="*/ 114300 w 139706"/>
              <a:gd name="connsiteY2" fmla="*/ 30480 h 129540"/>
              <a:gd name="connsiteX3" fmla="*/ 91440 w 139706"/>
              <a:gd name="connsiteY3" fmla="*/ 38100 h 129540"/>
              <a:gd name="connsiteX4" fmla="*/ 60960 w 139706"/>
              <a:gd name="connsiteY4" fmla="*/ 106680 h 129540"/>
              <a:gd name="connsiteX5" fmla="*/ 53340 w 139706"/>
              <a:gd name="connsiteY5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6" h="129540">
                <a:moveTo>
                  <a:pt x="0" y="0"/>
                </a:moveTo>
                <a:cubicBezTo>
                  <a:pt x="45720" y="2540"/>
                  <a:pt x="92916" y="-4179"/>
                  <a:pt x="137160" y="7620"/>
                </a:cubicBezTo>
                <a:cubicBezTo>
                  <a:pt x="147572" y="10397"/>
                  <a:pt x="123266" y="24502"/>
                  <a:pt x="114300" y="30480"/>
                </a:cubicBezTo>
                <a:cubicBezTo>
                  <a:pt x="107617" y="34935"/>
                  <a:pt x="99060" y="35560"/>
                  <a:pt x="91440" y="38100"/>
                </a:cubicBezTo>
                <a:cubicBezTo>
                  <a:pt x="67289" y="74326"/>
                  <a:pt x="79096" y="52272"/>
                  <a:pt x="60960" y="106680"/>
                </a:cubicBezTo>
                <a:lnTo>
                  <a:pt x="53340" y="1295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349240" y="1958340"/>
            <a:ext cx="175260" cy="160020"/>
          </a:xfrm>
          <a:custGeom>
            <a:avLst/>
            <a:gdLst>
              <a:gd name="connsiteX0" fmla="*/ 15240 w 175260"/>
              <a:gd name="connsiteY0" fmla="*/ 0 h 160020"/>
              <a:gd name="connsiteX1" fmla="*/ 7620 w 175260"/>
              <a:gd name="connsiteY1" fmla="*/ 38100 h 160020"/>
              <a:gd name="connsiteX2" fmla="*/ 0 w 175260"/>
              <a:gd name="connsiteY2" fmla="*/ 60960 h 160020"/>
              <a:gd name="connsiteX3" fmla="*/ 7620 w 175260"/>
              <a:gd name="connsiteY3" fmla="*/ 160020 h 160020"/>
              <a:gd name="connsiteX4" fmla="*/ 53340 w 175260"/>
              <a:gd name="connsiteY4" fmla="*/ 144780 h 160020"/>
              <a:gd name="connsiteX5" fmla="*/ 121920 w 175260"/>
              <a:gd name="connsiteY5" fmla="*/ 129540 h 160020"/>
              <a:gd name="connsiteX6" fmla="*/ 144780 w 175260"/>
              <a:gd name="connsiteY6" fmla="*/ 114300 h 160020"/>
              <a:gd name="connsiteX7" fmla="*/ 175260 w 175260"/>
              <a:gd name="connsiteY7" fmla="*/ 8382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260" h="160020">
                <a:moveTo>
                  <a:pt x="15240" y="0"/>
                </a:moveTo>
                <a:cubicBezTo>
                  <a:pt x="12700" y="12700"/>
                  <a:pt x="10761" y="25535"/>
                  <a:pt x="7620" y="38100"/>
                </a:cubicBezTo>
                <a:cubicBezTo>
                  <a:pt x="5672" y="45892"/>
                  <a:pt x="0" y="52928"/>
                  <a:pt x="0" y="60960"/>
                </a:cubicBezTo>
                <a:cubicBezTo>
                  <a:pt x="0" y="94078"/>
                  <a:pt x="5080" y="127000"/>
                  <a:pt x="7620" y="160020"/>
                </a:cubicBezTo>
                <a:cubicBezTo>
                  <a:pt x="22860" y="154940"/>
                  <a:pt x="37494" y="147421"/>
                  <a:pt x="53340" y="144780"/>
                </a:cubicBezTo>
                <a:cubicBezTo>
                  <a:pt x="70900" y="141853"/>
                  <a:pt x="103161" y="138919"/>
                  <a:pt x="121920" y="129540"/>
                </a:cubicBezTo>
                <a:cubicBezTo>
                  <a:pt x="130111" y="125444"/>
                  <a:pt x="137160" y="119380"/>
                  <a:pt x="144780" y="114300"/>
                </a:cubicBezTo>
                <a:cubicBezTo>
                  <a:pt x="163170" y="86714"/>
                  <a:pt x="151829" y="95536"/>
                  <a:pt x="175260" y="838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597140" y="1912620"/>
            <a:ext cx="138792" cy="121920"/>
          </a:xfrm>
          <a:custGeom>
            <a:avLst/>
            <a:gdLst>
              <a:gd name="connsiteX0" fmla="*/ 0 w 138792"/>
              <a:gd name="connsiteY0" fmla="*/ 0 h 121920"/>
              <a:gd name="connsiteX1" fmla="*/ 99060 w 138792"/>
              <a:gd name="connsiteY1" fmla="*/ 7620 h 121920"/>
              <a:gd name="connsiteX2" fmla="*/ 137160 w 138792"/>
              <a:gd name="connsiteY2" fmla="*/ 15240 h 121920"/>
              <a:gd name="connsiteX3" fmla="*/ 121920 w 138792"/>
              <a:gd name="connsiteY3" fmla="*/ 76200 h 121920"/>
              <a:gd name="connsiteX4" fmla="*/ 106680 w 138792"/>
              <a:gd name="connsiteY4" fmla="*/ 12192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92" h="121920">
                <a:moveTo>
                  <a:pt x="0" y="0"/>
                </a:moveTo>
                <a:cubicBezTo>
                  <a:pt x="33020" y="2540"/>
                  <a:pt x="66145" y="3963"/>
                  <a:pt x="99060" y="7620"/>
                </a:cubicBezTo>
                <a:cubicBezTo>
                  <a:pt x="111932" y="9050"/>
                  <a:pt x="133064" y="2953"/>
                  <a:pt x="137160" y="15240"/>
                </a:cubicBezTo>
                <a:cubicBezTo>
                  <a:pt x="143784" y="35111"/>
                  <a:pt x="128544" y="56329"/>
                  <a:pt x="121920" y="76200"/>
                </a:cubicBezTo>
                <a:lnTo>
                  <a:pt x="106680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96148" y="1798320"/>
            <a:ext cx="116872" cy="167640"/>
          </a:xfrm>
          <a:custGeom>
            <a:avLst/>
            <a:gdLst>
              <a:gd name="connsiteX0" fmla="*/ 40672 w 116872"/>
              <a:gd name="connsiteY0" fmla="*/ 0 h 167640"/>
              <a:gd name="connsiteX1" fmla="*/ 25432 w 116872"/>
              <a:gd name="connsiteY1" fmla="*/ 99060 h 167640"/>
              <a:gd name="connsiteX2" fmla="*/ 10192 w 116872"/>
              <a:gd name="connsiteY2" fmla="*/ 144780 h 167640"/>
              <a:gd name="connsiteX3" fmla="*/ 2572 w 116872"/>
              <a:gd name="connsiteY3" fmla="*/ 167640 h 167640"/>
              <a:gd name="connsiteX4" fmla="*/ 116872 w 116872"/>
              <a:gd name="connsiteY4" fmla="*/ 167640 h 16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72" h="167640">
                <a:moveTo>
                  <a:pt x="40672" y="0"/>
                </a:moveTo>
                <a:cubicBezTo>
                  <a:pt x="35306" y="48296"/>
                  <a:pt x="37078" y="60241"/>
                  <a:pt x="25432" y="99060"/>
                </a:cubicBezTo>
                <a:cubicBezTo>
                  <a:pt x="20816" y="114447"/>
                  <a:pt x="15272" y="129540"/>
                  <a:pt x="10192" y="144780"/>
                </a:cubicBezTo>
                <a:cubicBezTo>
                  <a:pt x="7652" y="152400"/>
                  <a:pt x="-5460" y="167640"/>
                  <a:pt x="2572" y="167640"/>
                </a:cubicBezTo>
                <a:lnTo>
                  <a:pt x="116872" y="1676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91656" y="225025"/>
            <a:ext cx="37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any h in Hashes, if R(h)-&gt;H() is found in Plaintext, we can find 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1955" y="123145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10300" y="26212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pic>
        <p:nvPicPr>
          <p:cNvPr id="2050" name="Picture 2" descr="https://upload.wikimedia.org/wikipedia/commons/thumb/e/e2/Simple_rainbow_table.svg/550px-Simple_rainbow_tab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85" y="3054409"/>
            <a:ext cx="52387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433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</TotalTime>
  <Words>511</Words>
  <Application>Microsoft Office PowerPoint</Application>
  <PresentationFormat>On-screen Show (16:9)</PresentationFormat>
  <Paragraphs>134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Dosis</vt:lpstr>
      <vt:lpstr>Brush Script MT</vt:lpstr>
      <vt:lpstr>Calibri</vt:lpstr>
      <vt:lpstr>Sniglet</vt:lpstr>
      <vt:lpstr>Bahnschrift Light Condensed</vt:lpstr>
      <vt:lpstr>Times New Roman</vt:lpstr>
      <vt:lpstr>Britannic Bold</vt:lpstr>
      <vt:lpstr>Adobe Devanagari</vt:lpstr>
      <vt:lpstr>Friar template</vt:lpstr>
      <vt:lpstr>Cracking Windows Passwords</vt:lpstr>
      <vt:lpstr>Overview</vt:lpstr>
      <vt:lpstr>How Windows Stores Passwords</vt:lpstr>
      <vt:lpstr>How to hash user passwords</vt:lpstr>
      <vt:lpstr>LM vs NTLM</vt:lpstr>
      <vt:lpstr>LM vs NTLM</vt:lpstr>
      <vt:lpstr>Try by yourself</vt:lpstr>
      <vt:lpstr>Weakness of NTLM</vt:lpstr>
      <vt:lpstr>Rainbow tables attack</vt:lpstr>
      <vt:lpstr>How extract NTLM hashcode</vt:lpstr>
      <vt:lpstr>Creating Passwords </vt:lpstr>
      <vt:lpstr>Location of NTLM hashes</vt:lpstr>
      <vt:lpstr>Download Password Dumper</vt:lpstr>
      <vt:lpstr>Unzip pwdump7/zip</vt:lpstr>
      <vt:lpstr>Open Command Prompt </vt:lpstr>
      <vt:lpstr>Run dump command</vt:lpstr>
      <vt:lpstr>Extracted NTML hashes</vt:lpstr>
      <vt:lpstr>Cracking Windows Passwords with John Ripper/Hashcat</vt:lpstr>
      <vt:lpstr>Try use Kali</vt:lpstr>
      <vt:lpstr>Crack with JohnRipple</vt:lpstr>
      <vt:lpstr>Crack with Hashcat</vt:lpstr>
      <vt:lpstr>PowerPoint Presentation</vt:lpstr>
      <vt:lpstr>Notes</vt:lpstr>
      <vt:lpstr>Cracking Windows Passwords with Cain</vt:lpstr>
      <vt:lpstr>Cracking Windows Passwords with Cain</vt:lpstr>
      <vt:lpstr>Download Cain</vt:lpstr>
      <vt:lpstr>Installing Cain</vt:lpstr>
      <vt:lpstr>After installation</vt:lpstr>
      <vt:lpstr>Creating Passwords </vt:lpstr>
      <vt:lpstr>Show Password Hashes</vt:lpstr>
      <vt:lpstr>PowerPoint Presentation</vt:lpstr>
      <vt:lpstr>PowerPoint Presentation</vt:lpstr>
      <vt:lpstr>Cracking Passwords</vt:lpstr>
      <vt:lpstr>Results</vt:lpstr>
      <vt:lpstr>Prevent Attacks</vt:lpstr>
      <vt:lpstr>Extra credit: rainbow table attack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614</cp:revision>
  <dcterms:modified xsi:type="dcterms:W3CDTF">2020-04-05T03:13:53Z</dcterms:modified>
</cp:coreProperties>
</file>